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03" r:id="rId4"/>
    <p:sldId id="384" r:id="rId5"/>
    <p:sldId id="266" r:id="rId6"/>
    <p:sldId id="259" r:id="rId7"/>
    <p:sldId id="270" r:id="rId8"/>
    <p:sldId id="389" r:id="rId9"/>
    <p:sldId id="304" r:id="rId10"/>
    <p:sldId id="463" r:id="rId11"/>
    <p:sldId id="390" r:id="rId12"/>
    <p:sldId id="391" r:id="rId13"/>
    <p:sldId id="473" r:id="rId14"/>
    <p:sldId id="394" r:id="rId15"/>
    <p:sldId id="265" r:id="rId16"/>
    <p:sldId id="448" r:id="rId17"/>
    <p:sldId id="397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 snapToObjects="1">
      <p:cViewPr>
        <p:scale>
          <a:sx n="80" d="100"/>
          <a:sy n="80" d="100"/>
        </p:scale>
        <p:origin x="2416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D9346-DE70-7C4A-AE23-5539C4F67E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E6F90-93BB-4E47-9E75-7BBB159CF5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94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F81B4-B4B6-A748-AE5B-92F1304913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88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53B66-F617-1D82-700B-F05F974FA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A9F1A47-4A4F-6828-71B5-9DFD04AC8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426128-C621-CBC3-843E-45C3219D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3AF31D-A8C2-C64A-8558-E90BD4F1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995F4-E601-414C-72E7-4A1A387D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5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62C389-DE00-67C7-997C-F3C63D6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2C1703A-DC5A-AC1A-C3EF-5AE2F113B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96FCD5-6965-5CD0-BCE0-3539D908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1CFDF4-CEE8-2B37-B45E-442FF9B7D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6A1E7-E2B9-9151-C6DC-1DB5FB13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34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3D99452-C387-550D-C287-273AA4ECC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D1FE2E-639E-FDE3-4C77-4509624DB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B1DD9F-B340-921C-7A8D-1E63E1C7B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EA0A8-EA1E-D108-51BF-C1B3EFAB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2A9830-C9E0-8A5C-57ED-CE0E955E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69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EB2D0D-50D1-D394-D32D-F325A28B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230677-9EC4-CE86-E96C-64EDDAD00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97488-69B9-F8C0-0AE8-7822B8D6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A1863A-A34B-536A-7352-34AE44AB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4ED1F9-AC47-E781-19F2-C84BAF5FB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515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6055B-D79C-4B47-089C-F9BE162F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2C85D0-92F7-C1F2-68F7-6042B33CA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2AFDFE-10BA-AF5C-B6E3-35C8D0AE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C64C31-DEED-5498-CE7B-D2BFE381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3AFBF0-8971-6E12-4D5A-C1755676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17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D4C60-A221-A8A1-0860-A82B7174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D0E779-9CC3-0184-48F8-5173A83A3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75D27-0FB3-635A-DEA0-271E501C9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543ED7-5BCC-E626-227F-95F8752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6C5A51-410A-8C58-A890-D4B27C2CF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382BD6-9C03-4D3B-96D2-D1049B69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75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53E46-8A94-1EA3-A01C-B473CCAF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D2D9D9-AD15-9D01-E6A0-DB70184A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C4799D-5D02-DD03-5454-0ACB9F1AD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567A52C-FD71-C48A-BF13-7EE55A289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CAD5415-B29A-E304-71A5-B3E1CEE56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F1ED82-23CC-59F3-D3FE-E3612600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07809A7-3FA1-12BD-FE52-10D55DF0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5518ED4-17EA-91E9-E7C1-7AD18B81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1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671E6-1590-ECC3-034E-E7BC9A71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0FB8DA-DF5C-B333-1C8D-65FB57E6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1A115-6C56-DB50-EE8D-73F91F0B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705A01-CFEC-1A68-6FF3-D53A48F7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63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448575A-633F-7C3C-8CA0-77DF4C09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E00029-4A60-B28E-8BD1-04B4E2F9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076DBB-DDB8-CA47-F898-A402572D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46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9AE1C-00B1-D91E-BECB-B2807F38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3B42A0-525C-1E55-2FBC-E404581B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9630DB-A56F-8E40-E05F-08EE9ACA6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ABBD46-436E-EBD5-E495-07BEA3A6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101DAE-D004-DF58-D11B-4DA4C19B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DEF3D4-7D5F-DA5B-9750-CE10ACEA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F68C3-07EB-D463-5821-B9741736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DC63BB0-3468-2D81-A1AF-A156C83A6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40DC1C-B34C-69CC-0B62-1108A9125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819499-1635-E72E-9E80-094F5C1FB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65B50E-ADA4-DBA2-9760-10B834E8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DA04DE-017B-5ADA-BC4A-E500E148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3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29FF8BA-8FAB-830C-5694-983AE9F3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213482-723A-1F7E-CB70-39615CAA9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D9EAF1-8BFC-956D-FB57-2B9DE610C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070CB-8CED-F543-ADAF-4BEF8CA75E45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20FD0D-A73A-24D5-585C-C9CCD1CBA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5329C1-8DAA-AFF9-D3C2-D61359F17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AD207-539B-B248-82E0-E6F7412A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43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rchive-it.org/collections/1352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>
            <a:extLst>
              <a:ext uri="{FF2B5EF4-FFF2-40B4-BE49-F238E27FC236}">
                <a16:creationId xmlns:a16="http://schemas.microsoft.com/office/drawing/2014/main" id="{13EE6625-3919-3CEF-8477-EF702648A4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A1B615-1788-8E35-D9A8-78297A843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>
                <a:solidFill>
                  <a:srgbClr val="FFFFFF"/>
                </a:solidFill>
              </a:rPr>
              <a:t>Unlocking web archives through metadata, seed lists and derived data </a:t>
            </a:r>
            <a:br>
              <a:rPr lang="fr-LU" sz="4800">
                <a:solidFill>
                  <a:srgbClr val="FFFFFF"/>
                </a:solidFill>
              </a:rPr>
            </a:br>
            <a:endParaRPr lang="en-GB" sz="480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146A15-A14C-A749-8C75-7A56E437C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Frédéric </a:t>
            </a:r>
            <a:r>
              <a:rPr lang="en-GB" dirty="0" err="1">
                <a:solidFill>
                  <a:srgbClr val="FFFFFF"/>
                </a:solidFill>
              </a:rPr>
              <a:t>Clavert</a:t>
            </a:r>
            <a:r>
              <a:rPr lang="en-GB" dirty="0">
                <a:solidFill>
                  <a:srgbClr val="FFFFFF"/>
                </a:solidFill>
              </a:rPr>
              <a:t> and Valérie Schafer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C</a:t>
            </a:r>
            <a:r>
              <a:rPr lang="en-GB" baseline="30000" dirty="0">
                <a:solidFill>
                  <a:srgbClr val="FFFFFF"/>
                </a:solidFill>
              </a:rPr>
              <a:t>2</a:t>
            </a:r>
            <a:r>
              <a:rPr lang="en-GB" dirty="0">
                <a:solidFill>
                  <a:srgbClr val="FFFFFF"/>
                </a:solidFill>
              </a:rPr>
              <a:t>DH, University of Luxembourg 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DH Benelux 2022, Luxembourg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0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70F0AD-79D9-CB42-A6BB-14E563AE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37587"/>
            <a:ext cx="5294716" cy="41828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Espace réservé du contenu 4" descr="Une image contenant texte, plancher&#10;&#10;Description générée automatiquement">
            <a:extLst>
              <a:ext uri="{FF2B5EF4-FFF2-40B4-BE49-F238E27FC236}">
                <a16:creationId xmlns:a16="http://schemas.microsoft.com/office/drawing/2014/main" id="{D7BE258B-5E3D-76AE-511B-63FF15137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1832" y="643467"/>
            <a:ext cx="371868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21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454B5F9-AACC-CD43-9235-909C4DD61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61" y="1157534"/>
            <a:ext cx="12219874" cy="2354908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D5794-3100-DC42-A2F9-C7A65CA0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87" y="3964252"/>
            <a:ext cx="12192000" cy="23549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45D63D3-F8B3-B510-E3D3-14A5F8ABB2AA}"/>
              </a:ext>
            </a:extLst>
          </p:cNvPr>
          <p:cNvSpPr txBox="1"/>
          <p:nvPr/>
        </p:nvSpPr>
        <p:spPr>
          <a:xfrm>
            <a:off x="855785" y="6342187"/>
            <a:ext cx="199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Frédéric </a:t>
            </a:r>
            <a:r>
              <a:rPr lang="en-GB" dirty="0" err="1"/>
              <a:t>Clavert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584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DFBC0FF2-E40D-7444-8313-2BB7B7BA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8867" cy="6466114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2FD0EB-B8A6-1A6D-4624-2BD3ED39F50E}"/>
              </a:ext>
            </a:extLst>
          </p:cNvPr>
          <p:cNvSpPr txBox="1"/>
          <p:nvPr/>
        </p:nvSpPr>
        <p:spPr>
          <a:xfrm>
            <a:off x="855785" y="6342187"/>
            <a:ext cx="199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Frédéric </a:t>
            </a:r>
            <a:r>
              <a:rPr lang="en-GB" dirty="0" err="1"/>
              <a:t>Clavert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420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2AEACA-3F4A-DB24-34AA-95ECB730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5" y="307242"/>
            <a:ext cx="7467600" cy="530860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087B80E5-A5DE-AF9B-7544-D84F0937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88" y="3218891"/>
            <a:ext cx="6577012" cy="28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7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534236C8-440D-9272-F9CD-A8999F23E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0945" t="21384" r="10945" b="4566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7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493E6289-8040-3F3D-F3BC-2B9AC1B1B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9369" t="12761" b="192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29A8A-A831-F3F6-E9F5-58A1BB5F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current technical challenges and issues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2BAF8B-ED06-2D65-18FB-023A93BB6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Information Retrieval, Text Mining and Deep Learning – Analysing the situation of women in the pandemic </a:t>
            </a:r>
          </a:p>
          <a:p>
            <a:pPr lvl="1"/>
            <a:r>
              <a:rPr lang="en-GB" dirty="0"/>
              <a:t>Semantic search</a:t>
            </a:r>
          </a:p>
          <a:p>
            <a:pPr lvl="2"/>
            <a:r>
              <a:rPr lang="en-GB" dirty="0"/>
              <a:t>Searching for words related to feminism like “women” “female” or “girl” etc.</a:t>
            </a:r>
          </a:p>
          <a:p>
            <a:pPr lvl="2"/>
            <a:r>
              <a:rPr lang="en-GB" dirty="0"/>
              <a:t>Searching for bigger concepts like “feminism” etc.</a:t>
            </a:r>
          </a:p>
          <a:p>
            <a:pPr lvl="1"/>
            <a:r>
              <a:rPr lang="en-GB" dirty="0"/>
              <a:t>Topic extraction</a:t>
            </a:r>
          </a:p>
          <a:p>
            <a:pPr lvl="2"/>
            <a:r>
              <a:rPr lang="en-GB" dirty="0"/>
              <a:t>Looking for the topics where these words occur, topics are usually defined as words which occur together as quintessence of a document</a:t>
            </a:r>
          </a:p>
          <a:p>
            <a:pPr lvl="1"/>
            <a:r>
              <a:rPr lang="en-GB" dirty="0"/>
              <a:t>Looking for similar Documents</a:t>
            </a:r>
          </a:p>
          <a:p>
            <a:pPr lvl="2"/>
            <a:r>
              <a:rPr lang="en-GB" dirty="0"/>
              <a:t>Which web sites thematize woman? </a:t>
            </a:r>
          </a:p>
          <a:p>
            <a:pPr lvl="2"/>
            <a:r>
              <a:rPr lang="en-GB" dirty="0"/>
              <a:t>What is often said about woman? </a:t>
            </a:r>
          </a:p>
          <a:p>
            <a:pPr lvl="1"/>
            <a:endParaRPr lang="en-GB" dirty="0"/>
          </a:p>
          <a:p>
            <a:r>
              <a:rPr lang="en-GB" dirty="0"/>
              <a:t>Algorithms to use </a:t>
            </a:r>
          </a:p>
          <a:p>
            <a:pPr lvl="1"/>
            <a:r>
              <a:rPr lang="en-GB" dirty="0"/>
              <a:t>LDA, Word2Vec, Doc2Vec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564BEB-0F55-9F5B-6F3D-7FF0497F87A1}"/>
              </a:ext>
            </a:extLst>
          </p:cNvPr>
          <p:cNvSpPr txBox="1"/>
          <p:nvPr/>
        </p:nvSpPr>
        <p:spPr>
          <a:xfrm>
            <a:off x="844062" y="6522059"/>
            <a:ext cx="2164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</a:t>
            </a:r>
            <a:r>
              <a:rPr lang="en-GB" dirty="0" err="1"/>
              <a:t>Joshgun</a:t>
            </a:r>
            <a:r>
              <a:rPr lang="en-GB" dirty="0"/>
              <a:t> </a:t>
            </a:r>
            <a:r>
              <a:rPr lang="en-GB" dirty="0" err="1"/>
              <a:t>Sirajzade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18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29A8A-A831-F3F6-E9F5-58A1BB5F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about women in LDA (Mallet)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2BAF8B-ED06-2D65-18FB-023A93BB6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There are all in all 1200 topics defined for 2020 (100 per month)</a:t>
            </a:r>
          </a:p>
          <a:p>
            <a:endParaRPr lang="en-GB" dirty="0"/>
          </a:p>
          <a:p>
            <a:r>
              <a:rPr lang="en-GB" dirty="0"/>
              <a:t>26 are about women if we take grep "female\|women\|gender\|pregnancy" *</a:t>
            </a:r>
          </a:p>
          <a:p>
            <a:endParaRPr lang="en-GB" dirty="0"/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1 0.05 health world </a:t>
            </a:r>
            <a:r>
              <a:rPr lang="en-GB" dirty="0">
                <a:solidFill>
                  <a:srgbClr val="FF0000"/>
                </a:solidFill>
              </a:rPr>
              <a:t>women</a:t>
            </a:r>
            <a:r>
              <a:rPr lang="en-GB" dirty="0"/>
              <a:t> countries global disease data news pacific development </a:t>
            </a:r>
            <a:r>
              <a:rPr lang="en-GB" dirty="0" err="1"/>
              <a:t>africa</a:t>
            </a:r>
            <a:r>
              <a:rPr lang="en-GB" dirty="0"/>
              <a:t> </a:t>
            </a:r>
            <a:r>
              <a:rPr lang="en-GB" dirty="0" err="1"/>
              <a:t>asia</a:t>
            </a:r>
            <a:r>
              <a:rPr lang="en-GB" dirty="0"/>
              <a:t> emergencies outbreak </a:t>
            </a:r>
            <a:r>
              <a:rPr lang="en-GB" dirty="0">
                <a:solidFill>
                  <a:srgbClr val="FF0000"/>
                </a:solidFill>
              </a:rPr>
              <a:t>violence</a:t>
            </a:r>
            <a:r>
              <a:rPr lang="en-GB" dirty="0"/>
              <a:t> </a:t>
            </a:r>
            <a:r>
              <a:rPr lang="en-GB" dirty="0" err="1"/>
              <a:t>europe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covid</a:t>
            </a:r>
            <a:r>
              <a:rPr lang="en-GB" dirty="0"/>
              <a:t> media international republic </a:t>
            </a:r>
          </a:p>
          <a:p>
            <a:pPr lvl="1"/>
            <a:r>
              <a:rPr lang="en-GB" dirty="0"/>
              <a:t>14 0.05 diabetes risk </a:t>
            </a:r>
            <a:r>
              <a:rPr lang="en-GB" dirty="0">
                <a:solidFill>
                  <a:srgbClr val="FF0000"/>
                </a:solidFill>
              </a:rPr>
              <a:t>women</a:t>
            </a:r>
            <a:r>
              <a:rPr lang="en-GB" dirty="0"/>
              <a:t> </a:t>
            </a:r>
            <a:r>
              <a:rPr lang="en-GB" dirty="0" err="1"/>
              <a:t>hiv</a:t>
            </a:r>
            <a:r>
              <a:rPr lang="en-GB" dirty="0"/>
              <a:t> treatment study blood type infection trial hepatitis </a:t>
            </a:r>
            <a:r>
              <a:rPr lang="en-GB" dirty="0">
                <a:solidFill>
                  <a:srgbClr val="FF0000"/>
                </a:solidFill>
              </a:rPr>
              <a:t>health</a:t>
            </a:r>
            <a:r>
              <a:rPr lang="en-GB" dirty="0"/>
              <a:t> vaccine disease therapy high sexual levels sex living </a:t>
            </a:r>
          </a:p>
          <a:p>
            <a:pPr lvl="1"/>
            <a:r>
              <a:rPr lang="en-GB" dirty="0"/>
              <a:t>58 0.05 health </a:t>
            </a:r>
            <a:r>
              <a:rPr lang="en-GB" dirty="0">
                <a:solidFill>
                  <a:srgbClr val="FF0000"/>
                </a:solidFill>
              </a:rPr>
              <a:t>women</a:t>
            </a:r>
            <a:r>
              <a:rPr lang="en-GB" dirty="0"/>
              <a:t> alcohol </a:t>
            </a:r>
            <a:r>
              <a:rPr lang="en-GB" dirty="0">
                <a:solidFill>
                  <a:srgbClr val="FF0000"/>
                </a:solidFill>
              </a:rPr>
              <a:t>pregnancy</a:t>
            </a:r>
            <a:r>
              <a:rPr lang="en-GB" dirty="0"/>
              <a:t> part collection resources filter private insurance apply influenza </a:t>
            </a:r>
            <a:r>
              <a:rPr lang="en-GB" dirty="0" err="1"/>
              <a:t>december</a:t>
            </a:r>
            <a:r>
              <a:rPr lang="en-GB" dirty="0"/>
              <a:t> reforms video professionals pregnant </a:t>
            </a:r>
            <a:r>
              <a:rPr lang="en-GB" dirty="0" err="1"/>
              <a:t>june</a:t>
            </a:r>
            <a:r>
              <a:rPr lang="en-GB" dirty="0"/>
              <a:t> fact brochure 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04CAE28-1DDA-6452-5FDA-B6D9C0A19EF5}"/>
              </a:ext>
            </a:extLst>
          </p:cNvPr>
          <p:cNvSpPr txBox="1"/>
          <p:nvPr/>
        </p:nvSpPr>
        <p:spPr>
          <a:xfrm>
            <a:off x="410308" y="6553201"/>
            <a:ext cx="324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b="1" dirty="0"/>
              <a:t>Latent Dirichlet Allocation (LDA)</a:t>
            </a:r>
            <a:endParaRPr lang="fr-LU" dirty="0"/>
          </a:p>
          <a:p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576A52-4672-8DB7-508A-AE9CC47B1B04}"/>
              </a:ext>
            </a:extLst>
          </p:cNvPr>
          <p:cNvSpPr txBox="1"/>
          <p:nvPr/>
        </p:nvSpPr>
        <p:spPr>
          <a:xfrm>
            <a:off x="844062" y="6309582"/>
            <a:ext cx="2164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By </a:t>
            </a:r>
            <a:r>
              <a:rPr lang="en-GB" dirty="0" err="1"/>
              <a:t>Joshgun</a:t>
            </a:r>
            <a:r>
              <a:rPr lang="en-GB" dirty="0"/>
              <a:t> </a:t>
            </a:r>
            <a:r>
              <a:rPr lang="en-GB" dirty="0" err="1"/>
              <a:t>Sirajzade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42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4649F-1068-7330-CDFF-6A1ADFC2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Two research projects : </a:t>
            </a:r>
            <a:r>
              <a:rPr lang="en-US" sz="6000" dirty="0" err="1"/>
              <a:t>WARCnet</a:t>
            </a:r>
            <a:r>
              <a:rPr lang="en-US" sz="6000" dirty="0"/>
              <a:t> and AWAC2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BC14D7-E8BC-9536-972B-CAFE38E01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196" y="1171369"/>
            <a:ext cx="3529109" cy="2673299"/>
          </a:xfrm>
          <a:prstGeom prst="rect">
            <a:avLst/>
          </a:prstGeom>
        </p:spPr>
      </p:pic>
      <p:pic>
        <p:nvPicPr>
          <p:cNvPr id="5" name="Picture 2" descr="https://archivesunleashed.org/images/ArchivesUnleashedLogo.png">
            <a:extLst>
              <a:ext uri="{FF2B5EF4-FFF2-40B4-BE49-F238E27FC236}">
                <a16:creationId xmlns:a16="http://schemas.microsoft.com/office/drawing/2014/main" id="{EB3D3405-8D51-DBAD-D63A-FA9830D2B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2788" y="600819"/>
            <a:ext cx="3526424" cy="352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74695F-B8AF-07F4-278C-C00BFE184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5" y="1012159"/>
            <a:ext cx="3553968" cy="26921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E86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09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2">
            <a:extLst>
              <a:ext uri="{FF2B5EF4-FFF2-40B4-BE49-F238E27FC236}">
                <a16:creationId xmlns:a16="http://schemas.microsoft.com/office/drawing/2014/main" id="{0460C6E5-1A6B-5C48-B657-235E2474FB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690688"/>
            <a:ext cx="11330487" cy="36409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06CC00F-B09F-5847-BB67-EC1E640A29A4}"/>
              </a:ext>
            </a:extLst>
          </p:cNvPr>
          <p:cNvSpPr txBox="1"/>
          <p:nvPr/>
        </p:nvSpPr>
        <p:spPr>
          <a:xfrm>
            <a:off x="971550" y="6016871"/>
            <a:ext cx="310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Table created by Karin De Wild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6F76DF7-DB55-A9A7-6C14-1112C140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Exploration of seed lists, assets and limits </a:t>
            </a:r>
          </a:p>
        </p:txBody>
      </p:sp>
    </p:spTree>
    <p:extLst>
      <p:ext uri="{BB962C8B-B14F-4D97-AF65-F5344CB8AC3E}">
        <p14:creationId xmlns:p14="http://schemas.microsoft.com/office/powerpoint/2010/main" val="150044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DA9629A6-701E-734F-8442-82DBECB505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08" y="491856"/>
            <a:ext cx="9516583" cy="53142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7DEE906-2B6F-BD49-8056-97585D18FA04}"/>
              </a:ext>
            </a:extLst>
          </p:cNvPr>
          <p:cNvSpPr txBox="1"/>
          <p:nvPr/>
        </p:nvSpPr>
        <p:spPr>
          <a:xfrm>
            <a:off x="364781" y="5633350"/>
            <a:ext cx="11321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Presentation by Friedel </a:t>
            </a:r>
            <a:r>
              <a:rPr lang="en-US" dirty="0" err="1"/>
              <a:t>Geeraert</a:t>
            </a:r>
            <a:r>
              <a:rPr lang="en-US" dirty="0"/>
              <a:t> of her hypothesis related to overlaps between national collections and IIPC collection </a:t>
            </a:r>
          </a:p>
          <a:p>
            <a:r>
              <a:rPr lang="en-US" dirty="0"/>
              <a:t>and results (final meeting of our </a:t>
            </a:r>
            <a:r>
              <a:rPr lang="en-US" dirty="0" err="1"/>
              <a:t>datathon</a:t>
            </a:r>
            <a:r>
              <a:rPr lang="en-US" dirty="0"/>
              <a:t>) </a:t>
            </a:r>
            <a:endParaRPr lang="fr-L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82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A6A8912-1444-E3F4-E9D5-88019294231F}"/>
              </a:ext>
            </a:extLst>
          </p:cNvPr>
          <p:cNvSpPr txBox="1"/>
          <p:nvPr/>
        </p:nvSpPr>
        <p:spPr>
          <a:xfrm>
            <a:off x="1571625" y="6486524"/>
            <a:ext cx="448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cc.au.dk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</a:t>
            </a:r>
            <a:r>
              <a:rPr lang="en-GB" dirty="0" err="1"/>
              <a:t>warcnet</a:t>
            </a:r>
            <a:r>
              <a:rPr lang="en-GB" dirty="0"/>
              <a:t>/</a:t>
            </a:r>
            <a:r>
              <a:rPr lang="en-GB" dirty="0" err="1"/>
              <a:t>warcnet</a:t>
            </a:r>
            <a:r>
              <a:rPr lang="en-GB" dirty="0"/>
              <a:t>-papers/</a:t>
            </a: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0E71AA6C-00F6-15AA-9309-AD0BA9FF5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44500"/>
            <a:ext cx="7823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E105BA-9CFB-1BA4-3549-FF520997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AWAC2 project: exploring a big dataset through ARCH </a:t>
            </a:r>
          </a:p>
        </p:txBody>
      </p:sp>
      <p:pic>
        <p:nvPicPr>
          <p:cNvPr id="4" name="Image 3">
            <a:hlinkClick r:id="rId2"/>
            <a:extLst>
              <a:ext uri="{FF2B5EF4-FFF2-40B4-BE49-F238E27FC236}">
                <a16:creationId xmlns:a16="http://schemas.microsoft.com/office/drawing/2014/main" id="{322948EE-0637-AB3A-3235-3768959B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2175081"/>
            <a:ext cx="6934682" cy="403945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0EA894B-B53F-CA65-98F6-F7CC8627C0F3}"/>
              </a:ext>
            </a:extLst>
          </p:cNvPr>
          <p:cNvSpPr txBox="1"/>
          <p:nvPr/>
        </p:nvSpPr>
        <p:spPr>
          <a:xfrm>
            <a:off x="4654062" y="6529754"/>
            <a:ext cx="141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 Archive-It</a:t>
            </a:r>
          </a:p>
        </p:txBody>
      </p:sp>
    </p:spTree>
    <p:extLst>
      <p:ext uri="{BB962C8B-B14F-4D97-AF65-F5344CB8AC3E}">
        <p14:creationId xmlns:p14="http://schemas.microsoft.com/office/powerpoint/2010/main" val="131249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41044-EE99-EB49-9285-D88C9945F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1"/>
            <a:ext cx="8991600" cy="1618013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/>
              <a:t>A full set of tools and discovery options</a:t>
            </a:r>
            <a:br>
              <a:rPr lang="en-US" sz="3200" dirty="0"/>
            </a:br>
            <a:r>
              <a:rPr lang="en-US" sz="3200" dirty="0"/>
              <a:t>in the Archives Unleashed Toolkit </a:t>
            </a:r>
            <a:br>
              <a:rPr lang="en-US" sz="3200" dirty="0"/>
            </a:br>
            <a:r>
              <a:rPr lang="en-US" sz="3200" dirty="0"/>
              <a:t>https://</a:t>
            </a:r>
            <a:r>
              <a:rPr lang="en-US" sz="3200" dirty="0" err="1"/>
              <a:t>archivesunleashed.org</a:t>
            </a:r>
            <a:r>
              <a:rPr lang="en-US" sz="3200" dirty="0"/>
              <a:t>/</a:t>
            </a:r>
            <a:r>
              <a:rPr lang="en-US" sz="3200" dirty="0" err="1"/>
              <a:t>aut</a:t>
            </a:r>
            <a:r>
              <a:rPr lang="en-US" sz="3200" dirty="0"/>
              <a:t>/</a:t>
            </a:r>
            <a:br>
              <a:rPr lang="en-US" sz="3200" dirty="0"/>
            </a:br>
            <a:r>
              <a:rPr lang="en-US" sz="3200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1CFCE5C-DB41-7F44-B652-0801B0D89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116" r="5679" b="-2"/>
          <a:stretch/>
        </p:blipFill>
        <p:spPr>
          <a:xfrm>
            <a:off x="970789" y="970704"/>
            <a:ext cx="3305890" cy="26517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2BA2568-69A7-9247-AE7D-44A8AFF00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4" r="10710" b="1"/>
          <a:stretch/>
        </p:blipFill>
        <p:spPr>
          <a:xfrm>
            <a:off x="4434554" y="970705"/>
            <a:ext cx="3319243" cy="265176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F3011A-4756-F440-9170-8386AE50E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3" r="2209" b="2"/>
          <a:stretch/>
        </p:blipFill>
        <p:spPr>
          <a:xfrm>
            <a:off x="7911673" y="970705"/>
            <a:ext cx="3309539" cy="26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7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AD62C0-0845-4942-99D9-349FD87C2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28" y="355600"/>
            <a:ext cx="57531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 5">
            <a:extLst>
              <a:ext uri="{FF2B5EF4-FFF2-40B4-BE49-F238E27FC236}">
                <a16:creationId xmlns:a16="http://schemas.microsoft.com/office/drawing/2014/main" id="{CBA2A197-5AA2-9B4B-86A4-2DBD2B09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45" y="2095500"/>
            <a:ext cx="5765800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648E7262-2CA5-A242-B141-D5064A270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1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F776C4-912B-55A4-3697-5A250E59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844675"/>
            <a:ext cx="4975225" cy="4449763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068148-E682-B9D5-E13D-F4D0FFE5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0" y="1844675"/>
            <a:ext cx="4670425" cy="4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555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357</Words>
  <Application>Microsoft Macintosh PowerPoint</Application>
  <PresentationFormat>Widescreen</PresentationFormat>
  <Paragraphs>46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Unlocking web archives through metadata, seed lists and derived data  </vt:lpstr>
      <vt:lpstr>Two research projects : WARCnet and AWAC2</vt:lpstr>
      <vt:lpstr>Exploration of seed lists, assets and limits </vt:lpstr>
      <vt:lpstr>PowerPoint Presentation</vt:lpstr>
      <vt:lpstr>PowerPoint Presentation</vt:lpstr>
      <vt:lpstr>The AWAC2 project: exploring a big dataset through ARCH </vt:lpstr>
      <vt:lpstr>A full set of tools and discovery options in the Archives Unleashed Toolkit  https://archivesunleashed.org/aut/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current technical challenges and issues </vt:lpstr>
      <vt:lpstr>Topics about women in LDA (Mallet)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web archives through metadata, seed lists and derived data  </dc:title>
  <dc:creator>Microsoft Office User</dc:creator>
  <cp:lastModifiedBy>Frédéric CLAVERT</cp:lastModifiedBy>
  <cp:revision>4</cp:revision>
  <dcterms:created xsi:type="dcterms:W3CDTF">2022-05-24T06:50:01Z</dcterms:created>
  <dcterms:modified xsi:type="dcterms:W3CDTF">2022-05-24T13:05:01Z</dcterms:modified>
</cp:coreProperties>
</file>